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8" r:id="rId3"/>
    <p:sldId id="259" r:id="rId4"/>
    <p:sldId id="260" r:id="rId5"/>
    <p:sldId id="261" r:id="rId6"/>
    <p:sldId id="263" r:id="rId7"/>
    <p:sldId id="262" r:id="rId8"/>
    <p:sldId id="264" r:id="rId9"/>
    <p:sldId id="265" r:id="rId10"/>
    <p:sldId id="266" r:id="rId11"/>
    <p:sldId id="267" r:id="rId12"/>
    <p:sldId id="268" r:id="rId13"/>
    <p:sldId id="269" r:id="rId14"/>
    <p:sldId id="270" r:id="rId15"/>
    <p:sldId id="271" r:id="rId16"/>
    <p:sldId id="272" r:id="rId17"/>
    <p:sldId id="27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snapToObjects="1">
      <p:cViewPr varScale="1">
        <p:scale>
          <a:sx n="121" d="100"/>
          <a:sy n="121" d="100"/>
        </p:scale>
        <p:origin x="7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tiff>
</file>

<file path=ppt/media/image16.pn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B1742-39CE-9E47-8A9E-23DC53901F9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C1C17F5-F9F9-DE4C-855F-9A208D3A50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895A90A-01AD-C942-8CE9-8F5B1D9AE30B}"/>
              </a:ext>
            </a:extLst>
          </p:cNvPr>
          <p:cNvSpPr>
            <a:spLocks noGrp="1"/>
          </p:cNvSpPr>
          <p:nvPr>
            <p:ph type="dt" sz="half" idx="10"/>
          </p:nvPr>
        </p:nvSpPr>
        <p:spPr/>
        <p:txBody>
          <a:bodyPr/>
          <a:lstStyle/>
          <a:p>
            <a:fld id="{0C46C996-0F5B-B642-8858-F088DB27693B}" type="datetimeFigureOut">
              <a:rPr lang="en-US" smtClean="0"/>
              <a:t>1/24/21</a:t>
            </a:fld>
            <a:endParaRPr lang="en-US"/>
          </a:p>
        </p:txBody>
      </p:sp>
      <p:sp>
        <p:nvSpPr>
          <p:cNvPr id="5" name="Footer Placeholder 4">
            <a:extLst>
              <a:ext uri="{FF2B5EF4-FFF2-40B4-BE49-F238E27FC236}">
                <a16:creationId xmlns:a16="http://schemas.microsoft.com/office/drawing/2014/main" id="{3E09FEBA-2E9C-C845-AE7A-8B32F26C59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7AEEB9-573A-DC4C-9371-A37035446D93}"/>
              </a:ext>
            </a:extLst>
          </p:cNvPr>
          <p:cNvSpPr>
            <a:spLocks noGrp="1"/>
          </p:cNvSpPr>
          <p:nvPr>
            <p:ph type="sldNum" sz="quarter" idx="12"/>
          </p:nvPr>
        </p:nvSpPr>
        <p:spPr/>
        <p:txBody>
          <a:bodyPr/>
          <a:lstStyle/>
          <a:p>
            <a:fld id="{7F245482-6558-C941-862C-E629C009684B}" type="slidenum">
              <a:rPr lang="en-US" smtClean="0"/>
              <a:t>‹#›</a:t>
            </a:fld>
            <a:endParaRPr lang="en-US"/>
          </a:p>
        </p:txBody>
      </p:sp>
    </p:spTree>
    <p:extLst>
      <p:ext uri="{BB962C8B-B14F-4D97-AF65-F5344CB8AC3E}">
        <p14:creationId xmlns:p14="http://schemas.microsoft.com/office/powerpoint/2010/main" val="511428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69D89-2BA8-9F4B-A13A-9D30ABF35B5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CCA219B-EE84-FA40-93C2-9BA43A51257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941BBC-ACB4-4B40-9CFE-DB0C4C445C62}"/>
              </a:ext>
            </a:extLst>
          </p:cNvPr>
          <p:cNvSpPr>
            <a:spLocks noGrp="1"/>
          </p:cNvSpPr>
          <p:nvPr>
            <p:ph type="dt" sz="half" idx="10"/>
          </p:nvPr>
        </p:nvSpPr>
        <p:spPr/>
        <p:txBody>
          <a:bodyPr/>
          <a:lstStyle/>
          <a:p>
            <a:fld id="{0C46C996-0F5B-B642-8858-F088DB27693B}" type="datetimeFigureOut">
              <a:rPr lang="en-US" smtClean="0"/>
              <a:t>1/24/21</a:t>
            </a:fld>
            <a:endParaRPr lang="en-US"/>
          </a:p>
        </p:txBody>
      </p:sp>
      <p:sp>
        <p:nvSpPr>
          <p:cNvPr id="5" name="Footer Placeholder 4">
            <a:extLst>
              <a:ext uri="{FF2B5EF4-FFF2-40B4-BE49-F238E27FC236}">
                <a16:creationId xmlns:a16="http://schemas.microsoft.com/office/drawing/2014/main" id="{78664FD3-D4DB-D54F-B619-E9A7197B7A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E456F5-3D90-7346-BAC6-D378A954B03C}"/>
              </a:ext>
            </a:extLst>
          </p:cNvPr>
          <p:cNvSpPr>
            <a:spLocks noGrp="1"/>
          </p:cNvSpPr>
          <p:nvPr>
            <p:ph type="sldNum" sz="quarter" idx="12"/>
          </p:nvPr>
        </p:nvSpPr>
        <p:spPr/>
        <p:txBody>
          <a:bodyPr/>
          <a:lstStyle/>
          <a:p>
            <a:fld id="{7F245482-6558-C941-862C-E629C009684B}" type="slidenum">
              <a:rPr lang="en-US" smtClean="0"/>
              <a:t>‹#›</a:t>
            </a:fld>
            <a:endParaRPr lang="en-US"/>
          </a:p>
        </p:txBody>
      </p:sp>
    </p:spTree>
    <p:extLst>
      <p:ext uri="{BB962C8B-B14F-4D97-AF65-F5344CB8AC3E}">
        <p14:creationId xmlns:p14="http://schemas.microsoft.com/office/powerpoint/2010/main" val="17622927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406B9BC-95F2-984C-93B1-C44D6FEF06A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F195F9E-1742-7C43-95D2-B16A33F69D6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3D3F3B-EDCB-6C40-9D68-9C291BF42C65}"/>
              </a:ext>
            </a:extLst>
          </p:cNvPr>
          <p:cNvSpPr>
            <a:spLocks noGrp="1"/>
          </p:cNvSpPr>
          <p:nvPr>
            <p:ph type="dt" sz="half" idx="10"/>
          </p:nvPr>
        </p:nvSpPr>
        <p:spPr/>
        <p:txBody>
          <a:bodyPr/>
          <a:lstStyle/>
          <a:p>
            <a:fld id="{0C46C996-0F5B-B642-8858-F088DB27693B}" type="datetimeFigureOut">
              <a:rPr lang="en-US" smtClean="0"/>
              <a:t>1/24/21</a:t>
            </a:fld>
            <a:endParaRPr lang="en-US"/>
          </a:p>
        </p:txBody>
      </p:sp>
      <p:sp>
        <p:nvSpPr>
          <p:cNvPr id="5" name="Footer Placeholder 4">
            <a:extLst>
              <a:ext uri="{FF2B5EF4-FFF2-40B4-BE49-F238E27FC236}">
                <a16:creationId xmlns:a16="http://schemas.microsoft.com/office/drawing/2014/main" id="{401285F7-6C10-6E4E-B8A0-792D0A0485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BB678B-AA85-2747-9267-757A97D96A5F}"/>
              </a:ext>
            </a:extLst>
          </p:cNvPr>
          <p:cNvSpPr>
            <a:spLocks noGrp="1"/>
          </p:cNvSpPr>
          <p:nvPr>
            <p:ph type="sldNum" sz="quarter" idx="12"/>
          </p:nvPr>
        </p:nvSpPr>
        <p:spPr/>
        <p:txBody>
          <a:bodyPr/>
          <a:lstStyle/>
          <a:p>
            <a:fld id="{7F245482-6558-C941-862C-E629C009684B}" type="slidenum">
              <a:rPr lang="en-US" smtClean="0"/>
              <a:t>‹#›</a:t>
            </a:fld>
            <a:endParaRPr lang="en-US"/>
          </a:p>
        </p:txBody>
      </p:sp>
    </p:spTree>
    <p:extLst>
      <p:ext uri="{BB962C8B-B14F-4D97-AF65-F5344CB8AC3E}">
        <p14:creationId xmlns:p14="http://schemas.microsoft.com/office/powerpoint/2010/main" val="2294821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6D6DB-16CA-3F4A-805C-0EC825E579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2191DE8-223D-D84C-84C8-CBB1C2965A1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5DFAFD-30D9-3D46-85BE-54A3247D120B}"/>
              </a:ext>
            </a:extLst>
          </p:cNvPr>
          <p:cNvSpPr>
            <a:spLocks noGrp="1"/>
          </p:cNvSpPr>
          <p:nvPr>
            <p:ph type="dt" sz="half" idx="10"/>
          </p:nvPr>
        </p:nvSpPr>
        <p:spPr/>
        <p:txBody>
          <a:bodyPr/>
          <a:lstStyle/>
          <a:p>
            <a:fld id="{0C46C996-0F5B-B642-8858-F088DB27693B}" type="datetimeFigureOut">
              <a:rPr lang="en-US" smtClean="0"/>
              <a:t>1/24/21</a:t>
            </a:fld>
            <a:endParaRPr lang="en-US"/>
          </a:p>
        </p:txBody>
      </p:sp>
      <p:sp>
        <p:nvSpPr>
          <p:cNvPr id="5" name="Footer Placeholder 4">
            <a:extLst>
              <a:ext uri="{FF2B5EF4-FFF2-40B4-BE49-F238E27FC236}">
                <a16:creationId xmlns:a16="http://schemas.microsoft.com/office/drawing/2014/main" id="{5CD690C5-A731-D042-B920-9E7AA39E0C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78A101-3CF2-EF47-BCAC-87EA998443E9}"/>
              </a:ext>
            </a:extLst>
          </p:cNvPr>
          <p:cNvSpPr>
            <a:spLocks noGrp="1"/>
          </p:cNvSpPr>
          <p:nvPr>
            <p:ph type="sldNum" sz="quarter" idx="12"/>
          </p:nvPr>
        </p:nvSpPr>
        <p:spPr/>
        <p:txBody>
          <a:bodyPr/>
          <a:lstStyle/>
          <a:p>
            <a:fld id="{7F245482-6558-C941-862C-E629C009684B}" type="slidenum">
              <a:rPr lang="en-US" smtClean="0"/>
              <a:t>‹#›</a:t>
            </a:fld>
            <a:endParaRPr lang="en-US"/>
          </a:p>
        </p:txBody>
      </p:sp>
    </p:spTree>
    <p:extLst>
      <p:ext uri="{BB962C8B-B14F-4D97-AF65-F5344CB8AC3E}">
        <p14:creationId xmlns:p14="http://schemas.microsoft.com/office/powerpoint/2010/main" val="36932738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2F0E5-7835-1842-B667-F079AAEA511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03D9C32-83D9-FE40-97F7-5C510A3EAB6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9E31356-5DE0-E74A-8DCA-ACC7FB5B00AD}"/>
              </a:ext>
            </a:extLst>
          </p:cNvPr>
          <p:cNvSpPr>
            <a:spLocks noGrp="1"/>
          </p:cNvSpPr>
          <p:nvPr>
            <p:ph type="dt" sz="half" idx="10"/>
          </p:nvPr>
        </p:nvSpPr>
        <p:spPr/>
        <p:txBody>
          <a:bodyPr/>
          <a:lstStyle/>
          <a:p>
            <a:fld id="{0C46C996-0F5B-B642-8858-F088DB27693B}" type="datetimeFigureOut">
              <a:rPr lang="en-US" smtClean="0"/>
              <a:t>1/24/21</a:t>
            </a:fld>
            <a:endParaRPr lang="en-US"/>
          </a:p>
        </p:txBody>
      </p:sp>
      <p:sp>
        <p:nvSpPr>
          <p:cNvPr id="5" name="Footer Placeholder 4">
            <a:extLst>
              <a:ext uri="{FF2B5EF4-FFF2-40B4-BE49-F238E27FC236}">
                <a16:creationId xmlns:a16="http://schemas.microsoft.com/office/drawing/2014/main" id="{A3E7891F-B148-7B43-8AA7-0B522CA5A5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F748B2-A7CE-8B41-8F6D-611BF9ED1CA5}"/>
              </a:ext>
            </a:extLst>
          </p:cNvPr>
          <p:cNvSpPr>
            <a:spLocks noGrp="1"/>
          </p:cNvSpPr>
          <p:nvPr>
            <p:ph type="sldNum" sz="quarter" idx="12"/>
          </p:nvPr>
        </p:nvSpPr>
        <p:spPr/>
        <p:txBody>
          <a:bodyPr/>
          <a:lstStyle/>
          <a:p>
            <a:fld id="{7F245482-6558-C941-862C-E629C009684B}" type="slidenum">
              <a:rPr lang="en-US" smtClean="0"/>
              <a:t>‹#›</a:t>
            </a:fld>
            <a:endParaRPr lang="en-US"/>
          </a:p>
        </p:txBody>
      </p:sp>
    </p:spTree>
    <p:extLst>
      <p:ext uri="{BB962C8B-B14F-4D97-AF65-F5344CB8AC3E}">
        <p14:creationId xmlns:p14="http://schemas.microsoft.com/office/powerpoint/2010/main" val="32209968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60793-755C-5F4D-8B2D-CEE0E444676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93A90C5-2834-6B41-9835-09E18F5051E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808F517-39EA-B549-A030-28FEE92D134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A595F14-266E-AD41-8A73-CD92A1D1EC02}"/>
              </a:ext>
            </a:extLst>
          </p:cNvPr>
          <p:cNvSpPr>
            <a:spLocks noGrp="1"/>
          </p:cNvSpPr>
          <p:nvPr>
            <p:ph type="dt" sz="half" idx="10"/>
          </p:nvPr>
        </p:nvSpPr>
        <p:spPr/>
        <p:txBody>
          <a:bodyPr/>
          <a:lstStyle/>
          <a:p>
            <a:fld id="{0C46C996-0F5B-B642-8858-F088DB27693B}" type="datetimeFigureOut">
              <a:rPr lang="en-US" smtClean="0"/>
              <a:t>1/24/21</a:t>
            </a:fld>
            <a:endParaRPr lang="en-US"/>
          </a:p>
        </p:txBody>
      </p:sp>
      <p:sp>
        <p:nvSpPr>
          <p:cNvPr id="6" name="Footer Placeholder 5">
            <a:extLst>
              <a:ext uri="{FF2B5EF4-FFF2-40B4-BE49-F238E27FC236}">
                <a16:creationId xmlns:a16="http://schemas.microsoft.com/office/drawing/2014/main" id="{896E6217-600C-9346-AB81-AF9AB7E2B2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22ABE4F-CB0A-3140-972E-1A8E0C949B20}"/>
              </a:ext>
            </a:extLst>
          </p:cNvPr>
          <p:cNvSpPr>
            <a:spLocks noGrp="1"/>
          </p:cNvSpPr>
          <p:nvPr>
            <p:ph type="sldNum" sz="quarter" idx="12"/>
          </p:nvPr>
        </p:nvSpPr>
        <p:spPr/>
        <p:txBody>
          <a:bodyPr/>
          <a:lstStyle/>
          <a:p>
            <a:fld id="{7F245482-6558-C941-862C-E629C009684B}" type="slidenum">
              <a:rPr lang="en-US" smtClean="0"/>
              <a:t>‹#›</a:t>
            </a:fld>
            <a:endParaRPr lang="en-US"/>
          </a:p>
        </p:txBody>
      </p:sp>
    </p:spTree>
    <p:extLst>
      <p:ext uri="{BB962C8B-B14F-4D97-AF65-F5344CB8AC3E}">
        <p14:creationId xmlns:p14="http://schemas.microsoft.com/office/powerpoint/2010/main" val="11659494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EB3FC-7F08-BC41-9F50-888139818B1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41AA6AC-1851-FC41-9892-2DA4C40938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A7F1C6-576C-2C4B-BE11-3EC2ACF0A55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5C4466A-3921-2F44-B68B-43D2765D0FF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613CC4A-7DD7-BD4A-98C1-8D54B24317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CAEB8C7-0BF0-914B-8A5E-3D2AE6B5A7E8}"/>
              </a:ext>
            </a:extLst>
          </p:cNvPr>
          <p:cNvSpPr>
            <a:spLocks noGrp="1"/>
          </p:cNvSpPr>
          <p:nvPr>
            <p:ph type="dt" sz="half" idx="10"/>
          </p:nvPr>
        </p:nvSpPr>
        <p:spPr/>
        <p:txBody>
          <a:bodyPr/>
          <a:lstStyle/>
          <a:p>
            <a:fld id="{0C46C996-0F5B-B642-8858-F088DB27693B}" type="datetimeFigureOut">
              <a:rPr lang="en-US" smtClean="0"/>
              <a:t>1/24/21</a:t>
            </a:fld>
            <a:endParaRPr lang="en-US"/>
          </a:p>
        </p:txBody>
      </p:sp>
      <p:sp>
        <p:nvSpPr>
          <p:cNvPr id="8" name="Footer Placeholder 7">
            <a:extLst>
              <a:ext uri="{FF2B5EF4-FFF2-40B4-BE49-F238E27FC236}">
                <a16:creationId xmlns:a16="http://schemas.microsoft.com/office/drawing/2014/main" id="{452711C1-9052-5340-B3CA-90D58DA6C5C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635F32-53F0-D047-94F0-7597DB9E6928}"/>
              </a:ext>
            </a:extLst>
          </p:cNvPr>
          <p:cNvSpPr>
            <a:spLocks noGrp="1"/>
          </p:cNvSpPr>
          <p:nvPr>
            <p:ph type="sldNum" sz="quarter" idx="12"/>
          </p:nvPr>
        </p:nvSpPr>
        <p:spPr/>
        <p:txBody>
          <a:bodyPr/>
          <a:lstStyle/>
          <a:p>
            <a:fld id="{7F245482-6558-C941-862C-E629C009684B}" type="slidenum">
              <a:rPr lang="en-US" smtClean="0"/>
              <a:t>‹#›</a:t>
            </a:fld>
            <a:endParaRPr lang="en-US"/>
          </a:p>
        </p:txBody>
      </p:sp>
    </p:spTree>
    <p:extLst>
      <p:ext uri="{BB962C8B-B14F-4D97-AF65-F5344CB8AC3E}">
        <p14:creationId xmlns:p14="http://schemas.microsoft.com/office/powerpoint/2010/main" val="11996231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D4EA9-549A-0D4A-B7B8-C84ACBAF1F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1DAE58D-9285-984E-BBB0-DFE77861541E}"/>
              </a:ext>
            </a:extLst>
          </p:cNvPr>
          <p:cNvSpPr>
            <a:spLocks noGrp="1"/>
          </p:cNvSpPr>
          <p:nvPr>
            <p:ph type="dt" sz="half" idx="10"/>
          </p:nvPr>
        </p:nvSpPr>
        <p:spPr/>
        <p:txBody>
          <a:bodyPr/>
          <a:lstStyle/>
          <a:p>
            <a:fld id="{0C46C996-0F5B-B642-8858-F088DB27693B}" type="datetimeFigureOut">
              <a:rPr lang="en-US" smtClean="0"/>
              <a:t>1/24/21</a:t>
            </a:fld>
            <a:endParaRPr lang="en-US"/>
          </a:p>
        </p:txBody>
      </p:sp>
      <p:sp>
        <p:nvSpPr>
          <p:cNvPr id="4" name="Footer Placeholder 3">
            <a:extLst>
              <a:ext uri="{FF2B5EF4-FFF2-40B4-BE49-F238E27FC236}">
                <a16:creationId xmlns:a16="http://schemas.microsoft.com/office/drawing/2014/main" id="{1E50F936-C07D-CC40-A612-B652EBD8FC9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88A6DF2-6859-2048-A39B-6439323C9F88}"/>
              </a:ext>
            </a:extLst>
          </p:cNvPr>
          <p:cNvSpPr>
            <a:spLocks noGrp="1"/>
          </p:cNvSpPr>
          <p:nvPr>
            <p:ph type="sldNum" sz="quarter" idx="12"/>
          </p:nvPr>
        </p:nvSpPr>
        <p:spPr/>
        <p:txBody>
          <a:bodyPr/>
          <a:lstStyle/>
          <a:p>
            <a:fld id="{7F245482-6558-C941-862C-E629C009684B}" type="slidenum">
              <a:rPr lang="en-US" smtClean="0"/>
              <a:t>‹#›</a:t>
            </a:fld>
            <a:endParaRPr lang="en-US"/>
          </a:p>
        </p:txBody>
      </p:sp>
    </p:spTree>
    <p:extLst>
      <p:ext uri="{BB962C8B-B14F-4D97-AF65-F5344CB8AC3E}">
        <p14:creationId xmlns:p14="http://schemas.microsoft.com/office/powerpoint/2010/main" val="24972139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F729A4-FBB9-094F-9CE8-42E34BA028A4}"/>
              </a:ext>
            </a:extLst>
          </p:cNvPr>
          <p:cNvSpPr>
            <a:spLocks noGrp="1"/>
          </p:cNvSpPr>
          <p:nvPr>
            <p:ph type="dt" sz="half" idx="10"/>
          </p:nvPr>
        </p:nvSpPr>
        <p:spPr/>
        <p:txBody>
          <a:bodyPr/>
          <a:lstStyle/>
          <a:p>
            <a:fld id="{0C46C996-0F5B-B642-8858-F088DB27693B}" type="datetimeFigureOut">
              <a:rPr lang="en-US" smtClean="0"/>
              <a:t>1/24/21</a:t>
            </a:fld>
            <a:endParaRPr lang="en-US"/>
          </a:p>
        </p:txBody>
      </p:sp>
      <p:sp>
        <p:nvSpPr>
          <p:cNvPr id="3" name="Footer Placeholder 2">
            <a:extLst>
              <a:ext uri="{FF2B5EF4-FFF2-40B4-BE49-F238E27FC236}">
                <a16:creationId xmlns:a16="http://schemas.microsoft.com/office/drawing/2014/main" id="{C08CAB25-F76F-A340-B5DA-F8839BF5898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2541E8F-C1A4-434D-9025-845249170D03}"/>
              </a:ext>
            </a:extLst>
          </p:cNvPr>
          <p:cNvSpPr>
            <a:spLocks noGrp="1"/>
          </p:cNvSpPr>
          <p:nvPr>
            <p:ph type="sldNum" sz="quarter" idx="12"/>
          </p:nvPr>
        </p:nvSpPr>
        <p:spPr/>
        <p:txBody>
          <a:bodyPr/>
          <a:lstStyle/>
          <a:p>
            <a:fld id="{7F245482-6558-C941-862C-E629C009684B}" type="slidenum">
              <a:rPr lang="en-US" smtClean="0"/>
              <a:t>‹#›</a:t>
            </a:fld>
            <a:endParaRPr lang="en-US"/>
          </a:p>
        </p:txBody>
      </p:sp>
    </p:spTree>
    <p:extLst>
      <p:ext uri="{BB962C8B-B14F-4D97-AF65-F5344CB8AC3E}">
        <p14:creationId xmlns:p14="http://schemas.microsoft.com/office/powerpoint/2010/main" val="18570997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1D62C-3221-6D47-97FF-77F7137C8E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9F78499-1159-7546-8EBE-838AEAF37AD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386E12D-F374-FD4C-A9BF-02A327DDB8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9FF3E7-D139-FB48-8381-B51340067CC0}"/>
              </a:ext>
            </a:extLst>
          </p:cNvPr>
          <p:cNvSpPr>
            <a:spLocks noGrp="1"/>
          </p:cNvSpPr>
          <p:nvPr>
            <p:ph type="dt" sz="half" idx="10"/>
          </p:nvPr>
        </p:nvSpPr>
        <p:spPr/>
        <p:txBody>
          <a:bodyPr/>
          <a:lstStyle/>
          <a:p>
            <a:fld id="{0C46C996-0F5B-B642-8858-F088DB27693B}" type="datetimeFigureOut">
              <a:rPr lang="en-US" smtClean="0"/>
              <a:t>1/24/21</a:t>
            </a:fld>
            <a:endParaRPr lang="en-US"/>
          </a:p>
        </p:txBody>
      </p:sp>
      <p:sp>
        <p:nvSpPr>
          <p:cNvPr id="6" name="Footer Placeholder 5">
            <a:extLst>
              <a:ext uri="{FF2B5EF4-FFF2-40B4-BE49-F238E27FC236}">
                <a16:creationId xmlns:a16="http://schemas.microsoft.com/office/drawing/2014/main" id="{F25CCE52-7CD1-D642-811B-22D241621F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DF932A-88A9-8E48-87AF-96BE1BCE6944}"/>
              </a:ext>
            </a:extLst>
          </p:cNvPr>
          <p:cNvSpPr>
            <a:spLocks noGrp="1"/>
          </p:cNvSpPr>
          <p:nvPr>
            <p:ph type="sldNum" sz="quarter" idx="12"/>
          </p:nvPr>
        </p:nvSpPr>
        <p:spPr/>
        <p:txBody>
          <a:bodyPr/>
          <a:lstStyle/>
          <a:p>
            <a:fld id="{7F245482-6558-C941-862C-E629C009684B}" type="slidenum">
              <a:rPr lang="en-US" smtClean="0"/>
              <a:t>‹#›</a:t>
            </a:fld>
            <a:endParaRPr lang="en-US"/>
          </a:p>
        </p:txBody>
      </p:sp>
    </p:spTree>
    <p:extLst>
      <p:ext uri="{BB962C8B-B14F-4D97-AF65-F5344CB8AC3E}">
        <p14:creationId xmlns:p14="http://schemas.microsoft.com/office/powerpoint/2010/main" val="18804646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B4F22-6648-5047-8DD9-957966AD73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F1D2CB8-A6A4-9740-91A4-1509E6E94B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56F43AF-D37E-654C-9968-4B3BA24F5D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4B4268-96F3-7D4A-B94E-DD676902FA88}"/>
              </a:ext>
            </a:extLst>
          </p:cNvPr>
          <p:cNvSpPr>
            <a:spLocks noGrp="1"/>
          </p:cNvSpPr>
          <p:nvPr>
            <p:ph type="dt" sz="half" idx="10"/>
          </p:nvPr>
        </p:nvSpPr>
        <p:spPr/>
        <p:txBody>
          <a:bodyPr/>
          <a:lstStyle/>
          <a:p>
            <a:fld id="{0C46C996-0F5B-B642-8858-F088DB27693B}" type="datetimeFigureOut">
              <a:rPr lang="en-US" smtClean="0"/>
              <a:t>1/24/21</a:t>
            </a:fld>
            <a:endParaRPr lang="en-US"/>
          </a:p>
        </p:txBody>
      </p:sp>
      <p:sp>
        <p:nvSpPr>
          <p:cNvPr id="6" name="Footer Placeholder 5">
            <a:extLst>
              <a:ext uri="{FF2B5EF4-FFF2-40B4-BE49-F238E27FC236}">
                <a16:creationId xmlns:a16="http://schemas.microsoft.com/office/drawing/2014/main" id="{22413EC3-AAE5-F746-BC3F-C70DC541777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145B6B-9F4B-B142-BADB-1007DC0DD4C8}"/>
              </a:ext>
            </a:extLst>
          </p:cNvPr>
          <p:cNvSpPr>
            <a:spLocks noGrp="1"/>
          </p:cNvSpPr>
          <p:nvPr>
            <p:ph type="sldNum" sz="quarter" idx="12"/>
          </p:nvPr>
        </p:nvSpPr>
        <p:spPr/>
        <p:txBody>
          <a:bodyPr/>
          <a:lstStyle/>
          <a:p>
            <a:fld id="{7F245482-6558-C941-862C-E629C009684B}" type="slidenum">
              <a:rPr lang="en-US" smtClean="0"/>
              <a:t>‹#›</a:t>
            </a:fld>
            <a:endParaRPr lang="en-US"/>
          </a:p>
        </p:txBody>
      </p:sp>
    </p:spTree>
    <p:extLst>
      <p:ext uri="{BB962C8B-B14F-4D97-AF65-F5344CB8AC3E}">
        <p14:creationId xmlns:p14="http://schemas.microsoft.com/office/powerpoint/2010/main" val="4156825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B4705F4-8B7A-2247-AFC7-4AA276FE604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FE1B7B9-B54F-3049-8033-67E852952E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A9BC5B-B905-F34D-87C6-A073FBCCDC0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46C996-0F5B-B642-8858-F088DB27693B}" type="datetimeFigureOut">
              <a:rPr lang="en-US" smtClean="0"/>
              <a:t>1/24/21</a:t>
            </a:fld>
            <a:endParaRPr lang="en-US"/>
          </a:p>
        </p:txBody>
      </p:sp>
      <p:sp>
        <p:nvSpPr>
          <p:cNvPr id="5" name="Footer Placeholder 4">
            <a:extLst>
              <a:ext uri="{FF2B5EF4-FFF2-40B4-BE49-F238E27FC236}">
                <a16:creationId xmlns:a16="http://schemas.microsoft.com/office/drawing/2014/main" id="{973A4CE4-BEC5-574F-80FC-980726CBFD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8DE9157-BC87-0E49-A165-78E2751993B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245482-6558-C941-862C-E629C009684B}" type="slidenum">
              <a:rPr lang="en-US" smtClean="0"/>
              <a:t>‹#›</a:t>
            </a:fld>
            <a:endParaRPr lang="en-US"/>
          </a:p>
        </p:txBody>
      </p:sp>
    </p:spTree>
    <p:extLst>
      <p:ext uri="{BB962C8B-B14F-4D97-AF65-F5344CB8AC3E}">
        <p14:creationId xmlns:p14="http://schemas.microsoft.com/office/powerpoint/2010/main" val="34852857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simone.gigante01@estudiant.upf.edu" TargetMode="External"/><Relationship Id="rId2" Type="http://schemas.openxmlformats.org/officeDocument/2006/relationships/hyperlink" Target="mailto:alam.1650102@studenti.uniroma1.it" TargetMode="External"/><Relationship Id="rId1" Type="http://schemas.openxmlformats.org/officeDocument/2006/relationships/slideLayout" Target="../slideLayouts/slideLayout1.xml"/><Relationship Id="rId4" Type="http://schemas.openxmlformats.org/officeDocument/2006/relationships/hyperlink" Target="mailto:rougeron.1935969@studenti.uniroma1.it"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achurchforstarvingartists.wordpress.com/2011/09/14/saying-thank-you-clergy-edition" TargetMode="External"/><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1524000" y="607356"/>
            <a:ext cx="9144000" cy="992844"/>
          </a:xfrm>
        </p:spPr>
        <p:txBody>
          <a:bodyPr/>
          <a:lstStyle/>
          <a:p>
            <a:r>
              <a:rPr lang="en-US" dirty="0"/>
              <a:t> </a:t>
            </a:r>
            <a:r>
              <a:rPr lang="en-US" dirty="0">
                <a:solidFill>
                  <a:srgbClr val="00B050"/>
                </a:solidFill>
              </a:rPr>
              <a:t>NLP: Lyrics Generation</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1524000" y="2627586"/>
            <a:ext cx="9144000" cy="2630214"/>
          </a:xfrm>
        </p:spPr>
        <p:txBody>
          <a:bodyPr/>
          <a:lstStyle/>
          <a:p>
            <a:endParaRPr lang="en-US" dirty="0"/>
          </a:p>
          <a:p>
            <a:r>
              <a:rPr lang="en-US" dirty="0"/>
              <a:t>MD MURAD ALAM </a:t>
            </a:r>
            <a:r>
              <a:rPr lang="en-US" dirty="0">
                <a:hlinkClick r:id="rId2"/>
              </a:rPr>
              <a:t>alam.1650102@studenti.uniroma1.it</a:t>
            </a:r>
            <a:endParaRPr lang="en-US" dirty="0"/>
          </a:p>
          <a:p>
            <a:r>
              <a:rPr lang="en-US" dirty="0"/>
              <a:t> SIMONE GIGANTE I </a:t>
            </a:r>
            <a:r>
              <a:rPr lang="en-US" dirty="0">
                <a:hlinkClick r:id="rId3"/>
              </a:rPr>
              <a:t>simone.gigante01@estudiant.upf.edu</a:t>
            </a:r>
            <a:endParaRPr lang="en-US" dirty="0"/>
          </a:p>
          <a:p>
            <a:r>
              <a:rPr lang="en-US" dirty="0"/>
              <a:t>          ADRIEN ROUGERON </a:t>
            </a:r>
            <a:r>
              <a:rPr lang="en-US" dirty="0">
                <a:hlinkClick r:id="rId4"/>
              </a:rPr>
              <a:t>rougeron.1935969@studenti.uniroma1.it</a:t>
            </a:r>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946249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914400" y="323591"/>
            <a:ext cx="10416745" cy="704292"/>
          </a:xfrm>
        </p:spPr>
        <p:txBody>
          <a:bodyPr>
            <a:normAutofit/>
          </a:bodyPr>
          <a:lstStyle/>
          <a:p>
            <a:r>
              <a:rPr lang="en-US" sz="4000" dirty="0">
                <a:solidFill>
                  <a:srgbClr val="00B050"/>
                </a:solidFill>
              </a:rPr>
              <a:t>LSTM Model</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914400" y="1177159"/>
            <a:ext cx="10416746" cy="5235998"/>
          </a:xfrm>
        </p:spPr>
        <p:txBody>
          <a:bodyPr/>
          <a:lstStyle/>
          <a:p>
            <a:pPr algn="l"/>
            <a:endParaRPr lang="en-US" dirty="0"/>
          </a:p>
          <a:p>
            <a:pPr algn="l"/>
            <a:r>
              <a:rPr lang="en-US" dirty="0"/>
              <a:t>  Create the LSTM Model in python with the help of </a:t>
            </a:r>
            <a:r>
              <a:rPr lang="en-US" dirty="0" err="1"/>
              <a:t>PyTorch</a:t>
            </a:r>
            <a:r>
              <a:rPr lang="en-US" dirty="0"/>
              <a:t> Library. </a:t>
            </a:r>
          </a:p>
          <a:p>
            <a:pPr marL="457200" indent="-457200" algn="l">
              <a:buAutoNum type="arabicPeriod"/>
            </a:pPr>
            <a:endParaRPr lang="en-US" dirty="0"/>
          </a:p>
          <a:p>
            <a:pPr marL="457200" indent="-457200" algn="l">
              <a:buAutoNum type="arabicPeriod"/>
            </a:pPr>
            <a:r>
              <a:rPr lang="en-US" dirty="0"/>
              <a:t>Embedding layer convert word indexes to word vectors.</a:t>
            </a:r>
          </a:p>
          <a:p>
            <a:pPr marL="457200" indent="-457200" algn="l">
              <a:buAutoNum type="arabicPeriod" startAt="2"/>
            </a:pPr>
            <a:r>
              <a:rPr lang="en-US" dirty="0"/>
              <a:t>LSTM cell that can learn long sequence of data. </a:t>
            </a:r>
          </a:p>
          <a:p>
            <a:pPr marL="457200" indent="-457200" algn="l">
              <a:buAutoNum type="arabicPeriod" startAt="3"/>
            </a:pPr>
            <a:r>
              <a:rPr lang="en-US" dirty="0" err="1"/>
              <a:t>prev_state</a:t>
            </a:r>
            <a:r>
              <a:rPr lang="en-US" dirty="0"/>
              <a:t> is kept </a:t>
            </a:r>
            <a:r>
              <a:rPr lang="en-US" dirty="0" err="1"/>
              <a:t>out_side</a:t>
            </a:r>
            <a:r>
              <a:rPr lang="en-US" dirty="0"/>
              <a:t> the model and passed manually as an argument to the forward function</a:t>
            </a:r>
          </a:p>
          <a:p>
            <a:pPr marL="457200" indent="-457200" algn="l">
              <a:buAutoNum type="arabicPeriod" startAt="4"/>
            </a:pPr>
            <a:r>
              <a:rPr lang="en-US" dirty="0" err="1"/>
              <a:t>Init_state</a:t>
            </a:r>
            <a:r>
              <a:rPr lang="en-US" dirty="0"/>
              <a:t>  function is used to initialize the right shape of the state.</a:t>
            </a:r>
          </a:p>
          <a:p>
            <a:pPr algn="l"/>
            <a:endParaRPr lang="en-US" dirty="0"/>
          </a:p>
        </p:txBody>
      </p:sp>
    </p:spTree>
    <p:extLst>
      <p:ext uri="{BB962C8B-B14F-4D97-AF65-F5344CB8AC3E}">
        <p14:creationId xmlns:p14="http://schemas.microsoft.com/office/powerpoint/2010/main" val="23233331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838200" y="347664"/>
            <a:ext cx="6163624" cy="1306475"/>
          </a:xfrm>
        </p:spPr>
        <p:txBody>
          <a:bodyPr anchor="ctr">
            <a:normAutofit/>
          </a:bodyPr>
          <a:lstStyle/>
          <a:p>
            <a:r>
              <a:rPr lang="en-US" sz="4000" dirty="0">
                <a:solidFill>
                  <a:srgbClr val="00B050"/>
                </a:solidFill>
              </a:rPr>
              <a:t>LSTM Model continue…</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7194351" y="347664"/>
            <a:ext cx="4159448" cy="1306475"/>
          </a:xfrm>
        </p:spPr>
        <p:txBody>
          <a:bodyPr anchor="ctr">
            <a:normAutofit/>
          </a:bodyPr>
          <a:lstStyle/>
          <a:p>
            <a:pPr algn="l"/>
            <a:r>
              <a:rPr lang="en-US" dirty="0" err="1"/>
              <a:t>LSTMModel</a:t>
            </a:r>
            <a:r>
              <a:rPr lang="en-US" dirty="0"/>
              <a:t> code</a:t>
            </a:r>
          </a:p>
        </p:txBody>
      </p:sp>
      <p:pic>
        <p:nvPicPr>
          <p:cNvPr id="4" name="Picture 3">
            <a:extLst>
              <a:ext uri="{FF2B5EF4-FFF2-40B4-BE49-F238E27FC236}">
                <a16:creationId xmlns:a16="http://schemas.microsoft.com/office/drawing/2014/main" id="{D600C293-7DCC-E342-ADF1-11749AD81F2B}"/>
              </a:ext>
            </a:extLst>
          </p:cNvPr>
          <p:cNvPicPr>
            <a:picLocks noChangeAspect="1"/>
          </p:cNvPicPr>
          <p:nvPr/>
        </p:nvPicPr>
        <p:blipFill>
          <a:blip r:embed="rId2"/>
          <a:stretch>
            <a:fillRect/>
          </a:stretch>
        </p:blipFill>
        <p:spPr>
          <a:xfrm>
            <a:off x="2338942" y="1845426"/>
            <a:ext cx="7511062" cy="4450303"/>
          </a:xfrm>
          <a:prstGeom prst="rect">
            <a:avLst/>
          </a:prstGeom>
        </p:spPr>
      </p:pic>
    </p:spTree>
    <p:extLst>
      <p:ext uri="{BB962C8B-B14F-4D97-AF65-F5344CB8AC3E}">
        <p14:creationId xmlns:p14="http://schemas.microsoft.com/office/powerpoint/2010/main" val="39365724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1524000" y="457243"/>
            <a:ext cx="9144000" cy="990642"/>
          </a:xfrm>
        </p:spPr>
        <p:txBody>
          <a:bodyPr>
            <a:normAutofit/>
          </a:bodyPr>
          <a:lstStyle/>
          <a:p>
            <a:r>
              <a:rPr lang="en-US" sz="4000" dirty="0">
                <a:solidFill>
                  <a:srgbClr val="00B050"/>
                </a:solidFill>
              </a:rPr>
              <a:t>Train</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1186249" y="1779373"/>
            <a:ext cx="9823621" cy="4510216"/>
          </a:xfrm>
        </p:spPr>
        <p:txBody>
          <a:bodyPr/>
          <a:lstStyle/>
          <a:p>
            <a:pPr algn="l"/>
            <a:r>
              <a:rPr lang="en-US" dirty="0"/>
              <a:t>1. No train No gain</a:t>
            </a:r>
          </a:p>
          <a:p>
            <a:pPr algn="l"/>
            <a:r>
              <a:rPr lang="en-US" dirty="0"/>
              <a:t>2. Train the model to gain the accuracy before the prediction</a:t>
            </a:r>
          </a:p>
          <a:p>
            <a:pPr algn="l"/>
            <a:r>
              <a:rPr lang="en-US" dirty="0"/>
              <a:t>3.  Use Dataset and </a:t>
            </a:r>
            <a:r>
              <a:rPr lang="en-US" dirty="0" err="1"/>
              <a:t>DataLoader</a:t>
            </a:r>
            <a:r>
              <a:rPr lang="en-US" dirty="0"/>
              <a:t> abstraction to load the lyrics data.</a:t>
            </a:r>
          </a:p>
          <a:p>
            <a:pPr algn="l"/>
            <a:r>
              <a:rPr lang="en-US" dirty="0"/>
              <a:t>4.  Use </a:t>
            </a:r>
            <a:r>
              <a:rPr lang="en-US" dirty="0" err="1"/>
              <a:t>CrossEntropyLoss</a:t>
            </a:r>
            <a:r>
              <a:rPr lang="en-US" dirty="0"/>
              <a:t> and Adam as loss function and optimizer respectively.</a:t>
            </a:r>
          </a:p>
          <a:p>
            <a:pPr algn="l"/>
            <a:r>
              <a:rPr lang="en-US" dirty="0"/>
              <a:t>5. After the 150 epochs , achieve an accuracy of 95.37% with a loss of 0.16</a:t>
            </a:r>
          </a:p>
        </p:txBody>
      </p:sp>
      <p:pic>
        <p:nvPicPr>
          <p:cNvPr id="4" name="Picture 3">
            <a:extLst>
              <a:ext uri="{FF2B5EF4-FFF2-40B4-BE49-F238E27FC236}">
                <a16:creationId xmlns:a16="http://schemas.microsoft.com/office/drawing/2014/main" id="{65FD307A-BDD1-1144-9FA4-8A502B8C9DEE}"/>
              </a:ext>
            </a:extLst>
          </p:cNvPr>
          <p:cNvPicPr>
            <a:picLocks noChangeAspect="1"/>
          </p:cNvPicPr>
          <p:nvPr/>
        </p:nvPicPr>
        <p:blipFill>
          <a:blip r:embed="rId2"/>
          <a:stretch>
            <a:fillRect/>
          </a:stretch>
        </p:blipFill>
        <p:spPr>
          <a:xfrm>
            <a:off x="1363362" y="4706724"/>
            <a:ext cx="8670324" cy="1003300"/>
          </a:xfrm>
          <a:prstGeom prst="rect">
            <a:avLst/>
          </a:prstGeom>
        </p:spPr>
      </p:pic>
    </p:spTree>
    <p:extLst>
      <p:ext uri="{BB962C8B-B14F-4D97-AF65-F5344CB8AC3E}">
        <p14:creationId xmlns:p14="http://schemas.microsoft.com/office/powerpoint/2010/main" val="33844812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838200" y="347664"/>
            <a:ext cx="6163624" cy="1306475"/>
          </a:xfrm>
        </p:spPr>
        <p:txBody>
          <a:bodyPr anchor="ctr">
            <a:normAutofit/>
          </a:bodyPr>
          <a:lstStyle/>
          <a:p>
            <a:r>
              <a:rPr lang="en-US" sz="4000" dirty="0">
                <a:solidFill>
                  <a:srgbClr val="00B050"/>
                </a:solidFill>
              </a:rPr>
              <a:t>Train continue…</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7001824" y="347664"/>
            <a:ext cx="4351975" cy="1306475"/>
          </a:xfrm>
        </p:spPr>
        <p:txBody>
          <a:bodyPr anchor="ctr">
            <a:normAutofit/>
          </a:bodyPr>
          <a:lstStyle/>
          <a:p>
            <a:pPr algn="l"/>
            <a:r>
              <a:rPr lang="en-US" dirty="0"/>
              <a:t>Loss &amp; Accuracy Graph vs Epochs</a:t>
            </a:r>
          </a:p>
        </p:txBody>
      </p:sp>
      <p:pic>
        <p:nvPicPr>
          <p:cNvPr id="4" name="Picture 3" descr="Histogram&#10;&#10;Description automatically generated">
            <a:extLst>
              <a:ext uri="{FF2B5EF4-FFF2-40B4-BE49-F238E27FC236}">
                <a16:creationId xmlns:a16="http://schemas.microsoft.com/office/drawing/2014/main" id="{EE686B0D-DB05-FE43-9032-ECE97CA205B9}"/>
              </a:ext>
            </a:extLst>
          </p:cNvPr>
          <p:cNvPicPr>
            <a:picLocks noChangeAspect="1"/>
          </p:cNvPicPr>
          <p:nvPr/>
        </p:nvPicPr>
        <p:blipFill>
          <a:blip r:embed="rId2"/>
          <a:stretch>
            <a:fillRect/>
          </a:stretch>
        </p:blipFill>
        <p:spPr>
          <a:xfrm>
            <a:off x="3583460" y="1845426"/>
            <a:ext cx="4534929" cy="4450303"/>
          </a:xfrm>
          <a:prstGeom prst="rect">
            <a:avLst/>
          </a:prstGeom>
        </p:spPr>
      </p:pic>
    </p:spTree>
    <p:extLst>
      <p:ext uri="{BB962C8B-B14F-4D97-AF65-F5344CB8AC3E}">
        <p14:creationId xmlns:p14="http://schemas.microsoft.com/office/powerpoint/2010/main" val="33878952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 text, application&#10;&#10;Description automatically generated">
            <a:extLst>
              <a:ext uri="{FF2B5EF4-FFF2-40B4-BE49-F238E27FC236}">
                <a16:creationId xmlns:a16="http://schemas.microsoft.com/office/drawing/2014/main" id="{7357DDA9-BDD1-C445-9A10-715C3812054D}"/>
              </a:ext>
            </a:extLst>
          </p:cNvPr>
          <p:cNvPicPr>
            <a:picLocks noChangeAspect="1"/>
          </p:cNvPicPr>
          <p:nvPr/>
        </p:nvPicPr>
        <p:blipFill>
          <a:blip r:embed="rId2"/>
          <a:stretch>
            <a:fillRect/>
          </a:stretch>
        </p:blipFill>
        <p:spPr>
          <a:xfrm>
            <a:off x="1277938" y="1844675"/>
            <a:ext cx="3651250" cy="4449763"/>
          </a:xfrm>
          <a:prstGeom prst="rect">
            <a:avLst/>
          </a:prstGeom>
        </p:spPr>
      </p:pic>
      <p:pic>
        <p:nvPicPr>
          <p:cNvPr id="6" name="Picture 5">
            <a:extLst>
              <a:ext uri="{FF2B5EF4-FFF2-40B4-BE49-F238E27FC236}">
                <a16:creationId xmlns:a16="http://schemas.microsoft.com/office/drawing/2014/main" id="{348C532C-25E5-F149-B360-593AF6129476}"/>
              </a:ext>
            </a:extLst>
          </p:cNvPr>
          <p:cNvPicPr>
            <a:picLocks noChangeAspect="1"/>
          </p:cNvPicPr>
          <p:nvPr/>
        </p:nvPicPr>
        <p:blipFill>
          <a:blip r:embed="rId3"/>
          <a:stretch>
            <a:fillRect/>
          </a:stretch>
        </p:blipFill>
        <p:spPr>
          <a:xfrm>
            <a:off x="4994275" y="1844675"/>
            <a:ext cx="5915025" cy="2192338"/>
          </a:xfrm>
          <a:prstGeom prst="rect">
            <a:avLst/>
          </a:prstGeom>
        </p:spPr>
      </p:pic>
      <p:pic>
        <p:nvPicPr>
          <p:cNvPr id="5" name="Picture 4">
            <a:extLst>
              <a:ext uri="{FF2B5EF4-FFF2-40B4-BE49-F238E27FC236}">
                <a16:creationId xmlns:a16="http://schemas.microsoft.com/office/drawing/2014/main" id="{B92435CF-E13D-2845-BF94-ED0EE38F801E}"/>
              </a:ext>
            </a:extLst>
          </p:cNvPr>
          <p:cNvPicPr>
            <a:picLocks noChangeAspect="1"/>
          </p:cNvPicPr>
          <p:nvPr/>
        </p:nvPicPr>
        <p:blipFill>
          <a:blip r:embed="rId4"/>
          <a:stretch>
            <a:fillRect/>
          </a:stretch>
        </p:blipFill>
        <p:spPr>
          <a:xfrm>
            <a:off x="4994275" y="4102100"/>
            <a:ext cx="5915025" cy="2192338"/>
          </a:xfrm>
          <a:prstGeom prst="rect">
            <a:avLst/>
          </a:prstGeom>
        </p:spPr>
      </p:pic>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838200" y="347664"/>
            <a:ext cx="6163624" cy="1306475"/>
          </a:xfrm>
        </p:spPr>
        <p:txBody>
          <a:bodyPr anchor="ctr">
            <a:normAutofit/>
          </a:bodyPr>
          <a:lstStyle/>
          <a:p>
            <a:r>
              <a:rPr lang="en-US" sz="4000" dirty="0">
                <a:solidFill>
                  <a:srgbClr val="00B050"/>
                </a:solidFill>
              </a:rPr>
              <a:t>Train continue…</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7194351" y="347664"/>
            <a:ext cx="4159448" cy="1306475"/>
          </a:xfrm>
        </p:spPr>
        <p:txBody>
          <a:bodyPr anchor="ctr">
            <a:normAutofit/>
          </a:bodyPr>
          <a:lstStyle/>
          <a:p>
            <a:pPr algn="l"/>
            <a:r>
              <a:rPr lang="en-US" dirty="0"/>
              <a:t>Train code</a:t>
            </a:r>
          </a:p>
        </p:txBody>
      </p:sp>
    </p:spTree>
    <p:extLst>
      <p:ext uri="{BB962C8B-B14F-4D97-AF65-F5344CB8AC3E}">
        <p14:creationId xmlns:p14="http://schemas.microsoft.com/office/powerpoint/2010/main" val="19971064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1524000" y="420130"/>
            <a:ext cx="9144000" cy="681723"/>
          </a:xfrm>
        </p:spPr>
        <p:txBody>
          <a:bodyPr>
            <a:normAutofit/>
          </a:bodyPr>
          <a:lstStyle/>
          <a:p>
            <a:r>
              <a:rPr lang="en-US" sz="4000" dirty="0">
                <a:solidFill>
                  <a:srgbClr val="00B050"/>
                </a:solidFill>
              </a:rPr>
              <a:t>Prediction</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1524000" y="1309817"/>
            <a:ext cx="9144000" cy="5128054"/>
          </a:xfrm>
        </p:spPr>
        <p:txBody>
          <a:bodyPr/>
          <a:lstStyle/>
          <a:p>
            <a:pPr algn="l"/>
            <a:r>
              <a:rPr lang="en-US" dirty="0"/>
              <a:t>To predict a lyric of 100 words . We pass a string of  an arbitrary length as a seed to get the lyric. </a:t>
            </a:r>
          </a:p>
          <a:p>
            <a:pPr algn="l"/>
            <a:endParaRPr lang="en-US" dirty="0"/>
          </a:p>
          <a:p>
            <a:pPr algn="l"/>
            <a:r>
              <a:rPr lang="en-US" dirty="0"/>
              <a:t>Here, we passed a string  </a:t>
            </a:r>
            <a:r>
              <a:rPr lang="en-US" dirty="0">
                <a:solidFill>
                  <a:srgbClr val="00B050"/>
                </a:solidFill>
              </a:rPr>
              <a:t>'</a:t>
            </a:r>
            <a:r>
              <a:rPr lang="en-US" dirty="0" err="1">
                <a:solidFill>
                  <a:srgbClr val="00B050"/>
                </a:solidFill>
              </a:rPr>
              <a:t>i</a:t>
            </a:r>
            <a:r>
              <a:rPr lang="en-US" dirty="0">
                <a:solidFill>
                  <a:srgbClr val="00B050"/>
                </a:solidFill>
              </a:rPr>
              <a:t>\'m here for you’ </a:t>
            </a:r>
            <a:r>
              <a:rPr lang="en-US" dirty="0"/>
              <a:t>and got the following result. </a:t>
            </a:r>
          </a:p>
          <a:p>
            <a:pPr algn="l"/>
            <a:endParaRPr lang="en-US" dirty="0"/>
          </a:p>
          <a:p>
            <a:pPr algn="l"/>
            <a:r>
              <a:rPr lang="en-US" dirty="0"/>
              <a:t>“</a:t>
            </a:r>
            <a:r>
              <a:rPr lang="en-US" dirty="0" err="1"/>
              <a:t>i'm</a:t>
            </a:r>
            <a:r>
              <a:rPr lang="en-US" dirty="0"/>
              <a:t> here for you doing you know </a:t>
            </a:r>
            <a:r>
              <a:rPr lang="en-US" dirty="0" err="1"/>
              <a:t>i'm</a:t>
            </a:r>
            <a:r>
              <a:rPr lang="en-US" dirty="0"/>
              <a:t> </a:t>
            </a:r>
            <a:r>
              <a:rPr lang="en-US" dirty="0" err="1"/>
              <a:t>gonna</a:t>
            </a:r>
            <a:r>
              <a:rPr lang="en-US" dirty="0"/>
              <a:t> cut right to the chase some women were made but me myself </a:t>
            </a:r>
            <a:r>
              <a:rPr lang="en-US" dirty="0" err="1"/>
              <a:t>i</a:t>
            </a:r>
            <a:r>
              <a:rPr lang="en-US" dirty="0"/>
              <a:t> like to think that </a:t>
            </a:r>
            <a:r>
              <a:rPr lang="en-US" dirty="0" err="1"/>
              <a:t>i</a:t>
            </a:r>
            <a:r>
              <a:rPr lang="en-US" dirty="0"/>
              <a:t> was created for a special purpose you know what's more special than you you feel me it's on baby let's get lost you don't need to call into work cause you're the boss for real want you to show me how you feel </a:t>
            </a:r>
            <a:r>
              <a:rPr lang="en-US" dirty="0" err="1"/>
              <a:t>i</a:t>
            </a:r>
            <a:r>
              <a:rPr lang="en-US" dirty="0"/>
              <a:t> consider myself lucky that's a big deal why well you got the key to my heart but you </a:t>
            </a:r>
            <a:r>
              <a:rPr lang="en-US" dirty="0" err="1"/>
              <a:t>ain't</a:t>
            </a:r>
            <a:r>
              <a:rPr lang="en-US" dirty="0"/>
              <a:t> </a:t>
            </a:r>
            <a:r>
              <a:rPr lang="en-US" dirty="0" err="1"/>
              <a:t>gonna</a:t>
            </a:r>
            <a:r>
              <a:rPr lang="en-US" dirty="0"/>
              <a:t> need it </a:t>
            </a:r>
            <a:r>
              <a:rPr lang="en-US" dirty="0" err="1"/>
              <a:t>i'd</a:t>
            </a:r>
            <a:r>
              <a:rPr lang="en-US" dirty="0"/>
              <a:t> rather you open up my body and show me secrets”</a:t>
            </a:r>
          </a:p>
          <a:p>
            <a:pPr algn="l"/>
            <a:endParaRPr lang="en-US" dirty="0"/>
          </a:p>
          <a:p>
            <a:pPr algn="l"/>
            <a:endParaRPr lang="en-US" dirty="0"/>
          </a:p>
          <a:p>
            <a:pPr algn="l"/>
            <a:endParaRPr lang="en-US" dirty="0"/>
          </a:p>
          <a:p>
            <a:pPr algn="l"/>
            <a:endParaRPr lang="en-US" dirty="0"/>
          </a:p>
        </p:txBody>
      </p:sp>
    </p:spTree>
    <p:extLst>
      <p:ext uri="{BB962C8B-B14F-4D97-AF65-F5344CB8AC3E}">
        <p14:creationId xmlns:p14="http://schemas.microsoft.com/office/powerpoint/2010/main" val="41705330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B9D9F-6AF9-A347-893E-3116DEB86C19}"/>
              </a:ext>
            </a:extLst>
          </p:cNvPr>
          <p:cNvSpPr>
            <a:spLocks noGrp="1"/>
          </p:cNvSpPr>
          <p:nvPr>
            <p:ph type="title"/>
          </p:nvPr>
        </p:nvSpPr>
        <p:spPr>
          <a:xfrm>
            <a:off x="838198" y="547815"/>
            <a:ext cx="5167185" cy="1680519"/>
          </a:xfrm>
        </p:spPr>
        <p:txBody>
          <a:bodyPr vert="horz" lIns="91440" tIns="45720" rIns="91440" bIns="45720" rtlCol="0">
            <a:normAutofit/>
          </a:bodyPr>
          <a:lstStyle/>
          <a:p>
            <a:r>
              <a:rPr lang="en-US" sz="4000" dirty="0">
                <a:solidFill>
                  <a:srgbClr val="00B050"/>
                </a:solidFill>
              </a:rPr>
              <a:t>Prediction continue…</a:t>
            </a:r>
          </a:p>
        </p:txBody>
      </p:sp>
      <p:sp>
        <p:nvSpPr>
          <p:cNvPr id="3" name="Content Placeholder 2">
            <a:extLst>
              <a:ext uri="{FF2B5EF4-FFF2-40B4-BE49-F238E27FC236}">
                <a16:creationId xmlns:a16="http://schemas.microsoft.com/office/drawing/2014/main" id="{89488C79-3379-5F4D-935C-BC571B1A8AAA}"/>
              </a:ext>
            </a:extLst>
          </p:cNvPr>
          <p:cNvSpPr>
            <a:spLocks noGrp="1"/>
          </p:cNvSpPr>
          <p:nvPr>
            <p:ph idx="1"/>
          </p:nvPr>
        </p:nvSpPr>
        <p:spPr>
          <a:xfrm>
            <a:off x="6186619" y="547815"/>
            <a:ext cx="5178960" cy="1680519"/>
          </a:xfrm>
        </p:spPr>
        <p:txBody>
          <a:bodyPr vert="horz" lIns="91440" tIns="45720" rIns="91440" bIns="45720" rtlCol="0" anchor="ctr">
            <a:normAutofit/>
          </a:bodyPr>
          <a:lstStyle/>
          <a:p>
            <a:pPr marL="0" indent="0">
              <a:buNone/>
            </a:pPr>
            <a:r>
              <a:rPr lang="en-US" sz="2000"/>
              <a:t>Prediction code</a:t>
            </a:r>
          </a:p>
        </p:txBody>
      </p:sp>
      <p:pic>
        <p:nvPicPr>
          <p:cNvPr id="5" name="Picture 4">
            <a:extLst>
              <a:ext uri="{FF2B5EF4-FFF2-40B4-BE49-F238E27FC236}">
                <a16:creationId xmlns:a16="http://schemas.microsoft.com/office/drawing/2014/main" id="{AA55D329-F9A5-1B46-8A26-EF76F419D358}"/>
              </a:ext>
            </a:extLst>
          </p:cNvPr>
          <p:cNvPicPr>
            <a:picLocks noChangeAspect="1"/>
          </p:cNvPicPr>
          <p:nvPr/>
        </p:nvPicPr>
        <p:blipFill rotWithShape="1">
          <a:blip r:embed="rId2"/>
          <a:srcRect t="4920" r="1" b="1"/>
          <a:stretch/>
        </p:blipFill>
        <p:spPr>
          <a:xfrm>
            <a:off x="838198" y="3221210"/>
            <a:ext cx="9973964" cy="2981881"/>
          </a:xfrm>
          <a:prstGeom prst="rect">
            <a:avLst/>
          </a:prstGeom>
        </p:spPr>
      </p:pic>
      <p:pic>
        <p:nvPicPr>
          <p:cNvPr id="6" name="Picture 5">
            <a:extLst>
              <a:ext uri="{FF2B5EF4-FFF2-40B4-BE49-F238E27FC236}">
                <a16:creationId xmlns:a16="http://schemas.microsoft.com/office/drawing/2014/main" id="{D31703C7-6506-4B49-8177-C0AD027AADEB}"/>
              </a:ext>
            </a:extLst>
          </p:cNvPr>
          <p:cNvPicPr>
            <a:picLocks noChangeAspect="1"/>
          </p:cNvPicPr>
          <p:nvPr/>
        </p:nvPicPr>
        <p:blipFill>
          <a:blip r:embed="rId3"/>
          <a:stretch>
            <a:fillRect/>
          </a:stretch>
        </p:blipFill>
        <p:spPr>
          <a:xfrm>
            <a:off x="838198" y="2223279"/>
            <a:ext cx="10085175" cy="793364"/>
          </a:xfrm>
          <a:prstGeom prst="rect">
            <a:avLst/>
          </a:prstGeom>
        </p:spPr>
      </p:pic>
      <p:sp>
        <p:nvSpPr>
          <p:cNvPr id="4" name="TextBox 3">
            <a:extLst>
              <a:ext uri="{FF2B5EF4-FFF2-40B4-BE49-F238E27FC236}">
                <a16:creationId xmlns:a16="http://schemas.microsoft.com/office/drawing/2014/main" id="{ED56FEB2-34DE-3544-8FB9-6F95BEBACCC7}"/>
              </a:ext>
            </a:extLst>
          </p:cNvPr>
          <p:cNvSpPr txBox="1"/>
          <p:nvPr/>
        </p:nvSpPr>
        <p:spPr>
          <a:xfrm>
            <a:off x="2940908" y="3966519"/>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551016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ext, letter&#10;&#10;Description automatically generated">
            <a:extLst>
              <a:ext uri="{FF2B5EF4-FFF2-40B4-BE49-F238E27FC236}">
                <a16:creationId xmlns:a16="http://schemas.microsoft.com/office/drawing/2014/main" id="{01F0986E-F1AC-0843-8DF2-14B1BFAE4FE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051159" y="1479303"/>
            <a:ext cx="5885876" cy="3899393"/>
          </a:xfrm>
          <a:prstGeom prst="rect">
            <a:avLst/>
          </a:prstGeom>
        </p:spPr>
      </p:pic>
    </p:spTree>
    <p:extLst>
      <p:ext uri="{BB962C8B-B14F-4D97-AF65-F5344CB8AC3E}">
        <p14:creationId xmlns:p14="http://schemas.microsoft.com/office/powerpoint/2010/main" val="23256749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1145628" y="578069"/>
            <a:ext cx="9932275" cy="5591503"/>
          </a:xfrm>
        </p:spPr>
        <p:txBody>
          <a:bodyPr/>
          <a:lstStyle/>
          <a:p>
            <a:r>
              <a:rPr lang="en-US" sz="4000" dirty="0">
                <a:solidFill>
                  <a:srgbClr val="00B050"/>
                </a:solidFill>
              </a:rPr>
              <a:t>LSTM</a:t>
            </a:r>
            <a:endParaRPr lang="en-US" dirty="0"/>
          </a:p>
          <a:p>
            <a:pPr marL="457200" indent="-457200" algn="l">
              <a:buAutoNum type="arabicPeriod"/>
            </a:pPr>
            <a:r>
              <a:rPr lang="en-US" dirty="0"/>
              <a:t>LSTM stands for  “Long Short Term Memory networks”.</a:t>
            </a:r>
          </a:p>
          <a:p>
            <a:pPr marL="457200" indent="-457200" algn="l">
              <a:buAutoNum type="arabicPeriod" startAt="2"/>
            </a:pPr>
            <a:r>
              <a:rPr lang="en-US" dirty="0"/>
              <a:t>LSTM is a kind of RNN.</a:t>
            </a:r>
          </a:p>
          <a:p>
            <a:pPr marL="457200" indent="-457200" algn="l">
              <a:buAutoNum type="arabicPeriod" startAt="3"/>
            </a:pPr>
            <a:r>
              <a:rPr lang="en-US" dirty="0"/>
              <a:t>LSTM is  capable of learning long term dependencies.</a:t>
            </a:r>
          </a:p>
          <a:p>
            <a:pPr algn="l"/>
            <a:r>
              <a:rPr lang="en-US" dirty="0"/>
              <a:t>4.   LSTM contains four interacting layers.</a:t>
            </a:r>
          </a:p>
          <a:p>
            <a:pPr algn="l"/>
            <a:endParaRPr lang="en-US" dirty="0"/>
          </a:p>
          <a:p>
            <a:pPr algn="l"/>
            <a:endParaRPr lang="en-US" dirty="0"/>
          </a:p>
        </p:txBody>
      </p:sp>
      <p:pic>
        <p:nvPicPr>
          <p:cNvPr id="4" name="Picture 3">
            <a:extLst>
              <a:ext uri="{FF2B5EF4-FFF2-40B4-BE49-F238E27FC236}">
                <a16:creationId xmlns:a16="http://schemas.microsoft.com/office/drawing/2014/main" id="{4E0634E1-5B5C-5E49-B359-FD86C0DC9DFD}"/>
              </a:ext>
            </a:extLst>
          </p:cNvPr>
          <p:cNvPicPr>
            <a:picLocks noChangeAspect="1"/>
          </p:cNvPicPr>
          <p:nvPr/>
        </p:nvPicPr>
        <p:blipFill>
          <a:blip r:embed="rId2"/>
          <a:stretch>
            <a:fillRect/>
          </a:stretch>
        </p:blipFill>
        <p:spPr>
          <a:xfrm>
            <a:off x="7167977" y="3188042"/>
            <a:ext cx="3446476" cy="3299255"/>
          </a:xfrm>
          <a:prstGeom prst="rect">
            <a:avLst/>
          </a:prstGeom>
        </p:spPr>
      </p:pic>
      <p:pic>
        <p:nvPicPr>
          <p:cNvPr id="2052" name="Picture 4">
            <a:extLst>
              <a:ext uri="{FF2B5EF4-FFF2-40B4-BE49-F238E27FC236}">
                <a16:creationId xmlns:a16="http://schemas.microsoft.com/office/drawing/2014/main" id="{7318F896-9927-084E-B1A2-929330DBF9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7547" y="3089189"/>
            <a:ext cx="4410075" cy="29903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73519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1049900" y="344427"/>
            <a:ext cx="9795638" cy="943119"/>
          </a:xfrm>
        </p:spPr>
        <p:txBody>
          <a:bodyPr>
            <a:normAutofit/>
          </a:bodyPr>
          <a:lstStyle/>
          <a:p>
            <a:r>
              <a:rPr lang="en-US" sz="4000" dirty="0">
                <a:solidFill>
                  <a:srgbClr val="00B050"/>
                </a:solidFill>
              </a:rPr>
              <a:t>RNN</a:t>
            </a:r>
          </a:p>
          <a:p>
            <a:endParaRPr lang="en-US" dirty="0"/>
          </a:p>
        </p:txBody>
      </p:sp>
      <p:pic>
        <p:nvPicPr>
          <p:cNvPr id="6" name="Picture 5" descr="Diagram&#10;&#10;Description automatically generated">
            <a:extLst>
              <a:ext uri="{FF2B5EF4-FFF2-40B4-BE49-F238E27FC236}">
                <a16:creationId xmlns:a16="http://schemas.microsoft.com/office/drawing/2014/main" id="{6D9B7BB8-161D-F349-8D1A-3D4651A3F48C}"/>
              </a:ext>
            </a:extLst>
          </p:cNvPr>
          <p:cNvPicPr>
            <a:picLocks noChangeAspect="1"/>
          </p:cNvPicPr>
          <p:nvPr/>
        </p:nvPicPr>
        <p:blipFill>
          <a:blip r:embed="rId2"/>
          <a:stretch>
            <a:fillRect/>
          </a:stretch>
        </p:blipFill>
        <p:spPr>
          <a:xfrm>
            <a:off x="7921464" y="2898868"/>
            <a:ext cx="2392657" cy="3346376"/>
          </a:xfrm>
          <a:prstGeom prst="rect">
            <a:avLst/>
          </a:prstGeom>
        </p:spPr>
      </p:pic>
      <p:sp>
        <p:nvSpPr>
          <p:cNvPr id="11" name="TextBox 10">
            <a:extLst>
              <a:ext uri="{FF2B5EF4-FFF2-40B4-BE49-F238E27FC236}">
                <a16:creationId xmlns:a16="http://schemas.microsoft.com/office/drawing/2014/main" id="{EB688749-4882-A941-ADDB-91D4F7240B0C}"/>
              </a:ext>
            </a:extLst>
          </p:cNvPr>
          <p:cNvSpPr txBox="1"/>
          <p:nvPr/>
        </p:nvSpPr>
        <p:spPr>
          <a:xfrm>
            <a:off x="1313794" y="1639614"/>
            <a:ext cx="8481848" cy="830997"/>
          </a:xfrm>
          <a:prstGeom prst="rect">
            <a:avLst/>
          </a:prstGeom>
          <a:noFill/>
        </p:spPr>
        <p:txBody>
          <a:bodyPr wrap="square" rtlCol="0">
            <a:spAutoFit/>
          </a:bodyPr>
          <a:lstStyle/>
          <a:p>
            <a:pPr marL="342900" indent="-342900">
              <a:buAutoNum type="arabicPeriod"/>
            </a:pPr>
            <a:r>
              <a:rPr lang="en-US" sz="2400" dirty="0"/>
              <a:t>RNN stands for Recurrent Neural Network.</a:t>
            </a:r>
          </a:p>
          <a:p>
            <a:r>
              <a:rPr lang="en-US" sz="2400" dirty="0"/>
              <a:t>2.  RNN contains a single  layer</a:t>
            </a:r>
          </a:p>
        </p:txBody>
      </p:sp>
      <p:pic>
        <p:nvPicPr>
          <p:cNvPr id="12" name="Picture 4">
            <a:extLst>
              <a:ext uri="{FF2B5EF4-FFF2-40B4-BE49-F238E27FC236}">
                <a16:creationId xmlns:a16="http://schemas.microsoft.com/office/drawing/2014/main" id="{1693C08E-F6BC-D74B-9CDD-9DE4E4564E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87367" y="3233935"/>
            <a:ext cx="3196367" cy="24134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01824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1524000" y="693683"/>
            <a:ext cx="9144000" cy="546538"/>
          </a:xfrm>
        </p:spPr>
        <p:txBody>
          <a:bodyPr>
            <a:normAutofit fontScale="90000"/>
          </a:bodyPr>
          <a:lstStyle/>
          <a:p>
            <a:r>
              <a:rPr lang="en-US" sz="4000" dirty="0">
                <a:solidFill>
                  <a:srgbClr val="00B050"/>
                </a:solidFill>
              </a:rPr>
              <a:t>LSTM Cell</a:t>
            </a:r>
          </a:p>
        </p:txBody>
      </p:sp>
      <p:pic>
        <p:nvPicPr>
          <p:cNvPr id="5" name="Picture 4">
            <a:extLst>
              <a:ext uri="{FF2B5EF4-FFF2-40B4-BE49-F238E27FC236}">
                <a16:creationId xmlns:a16="http://schemas.microsoft.com/office/drawing/2014/main" id="{B35B8588-6AB6-DE41-A298-3D8740C5BC29}"/>
              </a:ext>
            </a:extLst>
          </p:cNvPr>
          <p:cNvPicPr>
            <a:picLocks noChangeAspect="1"/>
          </p:cNvPicPr>
          <p:nvPr/>
        </p:nvPicPr>
        <p:blipFill>
          <a:blip r:embed="rId2"/>
          <a:stretch>
            <a:fillRect/>
          </a:stretch>
        </p:blipFill>
        <p:spPr>
          <a:xfrm>
            <a:off x="3709430" y="3200057"/>
            <a:ext cx="3784600" cy="2311400"/>
          </a:xfrm>
          <a:prstGeom prst="rect">
            <a:avLst/>
          </a:prstGeom>
        </p:spPr>
      </p:pic>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716692" y="1587063"/>
            <a:ext cx="10762735" cy="4577254"/>
          </a:xfrm>
        </p:spPr>
        <p:txBody>
          <a:bodyPr/>
          <a:lstStyle/>
          <a:p>
            <a:pPr marL="457200" indent="-457200" algn="l">
              <a:buAutoNum type="arabicPeriod"/>
            </a:pPr>
            <a:r>
              <a:rPr lang="en-US" dirty="0"/>
              <a:t>The horizontal line running through the top of the diagram.</a:t>
            </a:r>
          </a:p>
          <a:p>
            <a:pPr marL="457200" indent="-457200" algn="l">
              <a:buAutoNum type="arabicPeriod" startAt="2"/>
            </a:pPr>
            <a:r>
              <a:rPr lang="en-US" dirty="0"/>
              <a:t>It is a kind of like a conveyor belt. </a:t>
            </a:r>
          </a:p>
          <a:p>
            <a:pPr algn="l"/>
            <a:r>
              <a:rPr lang="en-US" dirty="0"/>
              <a:t>3.   LSTM can remove  or add information to the cell state</a:t>
            </a:r>
          </a:p>
        </p:txBody>
      </p:sp>
    </p:spTree>
    <p:extLst>
      <p:ext uri="{BB962C8B-B14F-4D97-AF65-F5344CB8AC3E}">
        <p14:creationId xmlns:p14="http://schemas.microsoft.com/office/powerpoint/2010/main" val="39430688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1524000" y="432487"/>
            <a:ext cx="9144000" cy="803190"/>
          </a:xfrm>
        </p:spPr>
        <p:txBody>
          <a:bodyPr>
            <a:normAutofit/>
          </a:bodyPr>
          <a:lstStyle/>
          <a:p>
            <a:r>
              <a:rPr lang="en-US" sz="4000" dirty="0">
                <a:solidFill>
                  <a:srgbClr val="00B050"/>
                </a:solidFill>
              </a:rPr>
              <a:t>LSTM Gates</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1075037" y="1396314"/>
            <a:ext cx="10181967" cy="4930345"/>
          </a:xfrm>
        </p:spPr>
        <p:txBody>
          <a:bodyPr/>
          <a:lstStyle/>
          <a:p>
            <a:pPr marL="457200" indent="-457200" algn="l">
              <a:buAutoNum type="arabicPeriod"/>
            </a:pPr>
            <a:r>
              <a:rPr lang="en-US" dirty="0"/>
              <a:t>Forget Gate:- </a:t>
            </a:r>
            <a:r>
              <a:rPr lang="en-US" sz="1600" dirty="0"/>
              <a:t>The first step is the forget gate, in which the sigmoid function outputs a value ranging from 0 to 1 to determine how much information of the previous hidden state and current input it should retain.</a:t>
            </a:r>
          </a:p>
          <a:p>
            <a:pPr algn="l"/>
            <a:r>
              <a:rPr lang="en-US" dirty="0"/>
              <a:t>2.   Input Gate:-</a:t>
            </a:r>
            <a:r>
              <a:rPr lang="en-US" sz="1600" dirty="0"/>
              <a:t>First, the input gate determines what new information to store in the memory cell. Next, a tanh layer creates a vector of new candidate values to be added to the state</a:t>
            </a:r>
          </a:p>
          <a:p>
            <a:pPr algn="l"/>
            <a:r>
              <a:rPr lang="en-US" dirty="0"/>
              <a:t>3.   Output Gate:-</a:t>
            </a:r>
            <a:r>
              <a:rPr lang="en-US" sz="1600" dirty="0"/>
              <a:t>To determine what to output from the memory cell, we again apply the sigmoid function to the previous hidden state and current input, then multiply that with tanh applied to the new memory cell (this will make the values between -1 and 1).</a:t>
            </a:r>
          </a:p>
        </p:txBody>
      </p:sp>
      <p:pic>
        <p:nvPicPr>
          <p:cNvPr id="3076" name="Picture 4" descr="Sustainability | Free Full-Text | Air Pollution Prediction Using Long  Short-Term Memory (LSTM) and Deep Autoencoder (DAE) Models">
            <a:extLst>
              <a:ext uri="{FF2B5EF4-FFF2-40B4-BE49-F238E27FC236}">
                <a16:creationId xmlns:a16="http://schemas.microsoft.com/office/drawing/2014/main" id="{8EF62FA5-60E5-6449-BE11-EB618F7C44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5057" y="3678880"/>
            <a:ext cx="10041926" cy="2538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05112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1177159" y="525517"/>
            <a:ext cx="9490841" cy="966952"/>
          </a:xfrm>
        </p:spPr>
        <p:txBody>
          <a:bodyPr/>
          <a:lstStyle/>
          <a:p>
            <a:r>
              <a:rPr lang="en-US" dirty="0">
                <a:solidFill>
                  <a:srgbClr val="00B050"/>
                </a:solidFill>
              </a:rPr>
              <a:t>Task</a:t>
            </a:r>
            <a:r>
              <a:rPr lang="en-US" dirty="0"/>
              <a:t> </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1282262" y="2112579"/>
            <a:ext cx="9385738" cy="4088524"/>
          </a:xfrm>
        </p:spPr>
        <p:txBody>
          <a:bodyPr/>
          <a:lstStyle/>
          <a:p>
            <a:r>
              <a:rPr lang="en-US" dirty="0"/>
              <a:t>To generate lyrics through NLP, we complete the following tasks.</a:t>
            </a:r>
          </a:p>
          <a:p>
            <a:endParaRPr lang="en-US" dirty="0"/>
          </a:p>
          <a:p>
            <a:r>
              <a:rPr lang="en-US" dirty="0"/>
              <a:t>1. Prepare the  Dataset</a:t>
            </a:r>
          </a:p>
          <a:p>
            <a:r>
              <a:rPr lang="en-US" dirty="0"/>
              <a:t>      2. Create the  LSTM Model</a:t>
            </a:r>
          </a:p>
          <a:p>
            <a:r>
              <a:rPr lang="en-US" dirty="0"/>
              <a:t>3. Train the  the model </a:t>
            </a:r>
          </a:p>
          <a:p>
            <a:r>
              <a:rPr lang="en-US" dirty="0"/>
              <a:t>     4. Predict from the model</a:t>
            </a:r>
          </a:p>
        </p:txBody>
      </p:sp>
    </p:spTree>
    <p:extLst>
      <p:ext uri="{BB962C8B-B14F-4D97-AF65-F5344CB8AC3E}">
        <p14:creationId xmlns:p14="http://schemas.microsoft.com/office/powerpoint/2010/main" val="3317190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1355835" y="414777"/>
            <a:ext cx="9144000" cy="667789"/>
          </a:xfrm>
        </p:spPr>
        <p:txBody>
          <a:bodyPr>
            <a:normAutofit/>
          </a:bodyPr>
          <a:lstStyle/>
          <a:p>
            <a:r>
              <a:rPr lang="en-US" sz="4000" dirty="0">
                <a:solidFill>
                  <a:srgbClr val="00B050"/>
                </a:solidFill>
              </a:rPr>
              <a:t>Dataset</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882869" y="1082566"/>
            <a:ext cx="10405241" cy="5182310"/>
          </a:xfrm>
        </p:spPr>
        <p:txBody>
          <a:bodyPr>
            <a:normAutofit lnSpcReduction="10000"/>
          </a:bodyPr>
          <a:lstStyle/>
          <a:p>
            <a:pPr marL="457200" indent="-457200" algn="l">
              <a:buAutoNum type="arabicPeriod"/>
            </a:pPr>
            <a:r>
              <a:rPr lang="en-US" dirty="0"/>
              <a:t>To create dataset, define a class and then inherit Dataset class from the </a:t>
            </a:r>
            <a:r>
              <a:rPr lang="en-US" dirty="0" err="1"/>
              <a:t>PyTorch</a:t>
            </a:r>
            <a:r>
              <a:rPr lang="en-US" dirty="0"/>
              <a:t> library   </a:t>
            </a:r>
            <a:r>
              <a:rPr lang="en-US" dirty="0">
                <a:solidFill>
                  <a:schemeClr val="accent1"/>
                </a:solidFill>
              </a:rPr>
              <a:t>from </a:t>
            </a:r>
            <a:r>
              <a:rPr lang="en-US" dirty="0" err="1">
                <a:solidFill>
                  <a:schemeClr val="accent1"/>
                </a:solidFill>
              </a:rPr>
              <a:t>torch.utils.data</a:t>
            </a:r>
            <a:r>
              <a:rPr lang="en-US" dirty="0">
                <a:solidFill>
                  <a:schemeClr val="accent1"/>
                </a:solidFill>
              </a:rPr>
              <a:t> import Dataset</a:t>
            </a:r>
          </a:p>
          <a:p>
            <a:pPr marL="457200" indent="-457200" algn="l">
              <a:buAutoNum type="arabicPeriod" startAt="2"/>
            </a:pPr>
            <a:r>
              <a:rPr lang="en-US" dirty="0"/>
              <a:t> Override the method  __</a:t>
            </a:r>
            <a:r>
              <a:rPr lang="en-US" dirty="0" err="1"/>
              <a:t>len</a:t>
            </a:r>
            <a:r>
              <a:rPr lang="en-US" dirty="0"/>
              <a:t>__ and __</a:t>
            </a:r>
            <a:r>
              <a:rPr lang="en-US" dirty="0" err="1"/>
              <a:t>getitem</a:t>
            </a:r>
            <a:r>
              <a:rPr lang="en-US" dirty="0"/>
              <a:t>__</a:t>
            </a:r>
          </a:p>
          <a:p>
            <a:pPr algn="l"/>
            <a:r>
              <a:rPr lang="en-US" dirty="0"/>
              <a:t>3. __</a:t>
            </a:r>
            <a:r>
              <a:rPr lang="en-US" dirty="0" err="1"/>
              <a:t>len</a:t>
            </a:r>
            <a:r>
              <a:rPr lang="en-US" dirty="0"/>
              <a:t>__  so that </a:t>
            </a:r>
            <a:r>
              <a:rPr lang="en-US" dirty="0" err="1"/>
              <a:t>len</a:t>
            </a:r>
            <a:r>
              <a:rPr lang="en-US" dirty="0"/>
              <a:t>(dataset) returns the size of the dataset.</a:t>
            </a:r>
          </a:p>
          <a:p>
            <a:pPr algn="l"/>
            <a:r>
              <a:rPr lang="en-US" dirty="0"/>
              <a:t>4. __</a:t>
            </a:r>
            <a:r>
              <a:rPr lang="en-US" dirty="0" err="1"/>
              <a:t>getitem</a:t>
            </a:r>
            <a:r>
              <a:rPr lang="en-US" dirty="0"/>
              <a:t>__ to support the indexing such that dataset[</a:t>
            </a:r>
            <a:r>
              <a:rPr lang="en-US" dirty="0" err="1"/>
              <a:t>i</a:t>
            </a:r>
            <a:r>
              <a:rPr lang="en-US" dirty="0"/>
              <a:t>] can be used to get </a:t>
            </a:r>
          </a:p>
          <a:p>
            <a:pPr algn="l"/>
            <a:r>
              <a:rPr lang="en-US" dirty="0"/>
              <a:t>      </a:t>
            </a:r>
            <a:r>
              <a:rPr lang="en-US" dirty="0" err="1"/>
              <a:t>ith</a:t>
            </a:r>
            <a:r>
              <a:rPr lang="en-US" dirty="0"/>
              <a:t> sample</a:t>
            </a:r>
          </a:p>
          <a:p>
            <a:pPr marL="457200" indent="-457200" algn="l">
              <a:buAutoNum type="arabicPeriod" startAt="5"/>
            </a:pPr>
            <a:r>
              <a:rPr lang="en-US" dirty="0"/>
              <a:t>Manually define the  method </a:t>
            </a:r>
            <a:r>
              <a:rPr lang="en-US" dirty="0" err="1"/>
              <a:t>load_words</a:t>
            </a:r>
            <a:r>
              <a:rPr lang="en-US" dirty="0"/>
              <a:t>() and </a:t>
            </a:r>
            <a:r>
              <a:rPr lang="en-US" dirty="0" err="1"/>
              <a:t>get_unique_words</a:t>
            </a:r>
            <a:r>
              <a:rPr lang="en-US" dirty="0"/>
              <a:t>()</a:t>
            </a:r>
          </a:p>
          <a:p>
            <a:pPr algn="l"/>
            <a:r>
              <a:rPr lang="en-US" dirty="0"/>
              <a:t>6.   </a:t>
            </a:r>
            <a:r>
              <a:rPr lang="en-US" dirty="0" err="1"/>
              <a:t>load_words</a:t>
            </a:r>
            <a:r>
              <a:rPr lang="en-US" dirty="0"/>
              <a:t>() method loads the all the lyrics words in an array of words </a:t>
            </a:r>
          </a:p>
          <a:p>
            <a:pPr marL="457200" indent="-457200" algn="l">
              <a:buAutoNum type="arabicPeriod" startAt="7"/>
            </a:pPr>
            <a:r>
              <a:rPr lang="en-US" dirty="0" err="1"/>
              <a:t>get_unique_words</a:t>
            </a:r>
            <a:r>
              <a:rPr lang="en-US" dirty="0"/>
              <a:t>() method filtered and make a collection of  the unique    words from the collections of all words </a:t>
            </a:r>
          </a:p>
          <a:p>
            <a:pPr algn="l"/>
            <a:r>
              <a:rPr lang="en-US" dirty="0"/>
              <a:t>8.   </a:t>
            </a:r>
            <a:r>
              <a:rPr lang="en-US" dirty="0" err="1"/>
              <a:t>idx_to_word</a:t>
            </a:r>
            <a:r>
              <a:rPr lang="en-US" dirty="0"/>
              <a:t> and </a:t>
            </a:r>
            <a:r>
              <a:rPr lang="en-US" dirty="0" err="1"/>
              <a:t>word_to_idx</a:t>
            </a:r>
            <a:r>
              <a:rPr lang="en-US" dirty="0"/>
              <a:t> converts words to number indexes and visa</a:t>
            </a:r>
          </a:p>
          <a:p>
            <a:pPr algn="l"/>
            <a:r>
              <a:rPr lang="en-US" dirty="0"/>
              <a:t>    versa.</a:t>
            </a:r>
          </a:p>
          <a:p>
            <a:pPr algn="l"/>
            <a:endParaRPr lang="en-US" dirty="0"/>
          </a:p>
        </p:txBody>
      </p:sp>
    </p:spTree>
    <p:extLst>
      <p:ext uri="{BB962C8B-B14F-4D97-AF65-F5344CB8AC3E}">
        <p14:creationId xmlns:p14="http://schemas.microsoft.com/office/powerpoint/2010/main" val="5612709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838200" y="347664"/>
            <a:ext cx="6163624" cy="1306475"/>
          </a:xfrm>
        </p:spPr>
        <p:txBody>
          <a:bodyPr anchor="ctr">
            <a:normAutofit/>
          </a:bodyPr>
          <a:lstStyle/>
          <a:p>
            <a:r>
              <a:rPr lang="en-US" sz="4000" dirty="0">
                <a:solidFill>
                  <a:srgbClr val="00B050"/>
                </a:solidFill>
              </a:rPr>
              <a:t>Dataset Continue..</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7194351" y="347664"/>
            <a:ext cx="4159448" cy="1306475"/>
          </a:xfrm>
        </p:spPr>
        <p:txBody>
          <a:bodyPr anchor="ctr">
            <a:normAutofit/>
          </a:bodyPr>
          <a:lstStyle/>
          <a:p>
            <a:pPr algn="l"/>
            <a:r>
              <a:rPr lang="en-US" dirty="0" err="1"/>
              <a:t>LyricsDataset</a:t>
            </a:r>
            <a:endParaRPr lang="en-US" dirty="0"/>
          </a:p>
        </p:txBody>
      </p:sp>
      <p:pic>
        <p:nvPicPr>
          <p:cNvPr id="7" name="Picture 6" descr="Graphical user interface, text, application&#10;&#10;Description automatically generated">
            <a:extLst>
              <a:ext uri="{FF2B5EF4-FFF2-40B4-BE49-F238E27FC236}">
                <a16:creationId xmlns:a16="http://schemas.microsoft.com/office/drawing/2014/main" id="{F138744A-3445-F246-B605-19943086D73F}"/>
              </a:ext>
            </a:extLst>
          </p:cNvPr>
          <p:cNvPicPr>
            <a:picLocks noChangeAspect="1"/>
          </p:cNvPicPr>
          <p:nvPr/>
        </p:nvPicPr>
        <p:blipFill>
          <a:blip r:embed="rId2"/>
          <a:stretch>
            <a:fillRect/>
          </a:stretch>
        </p:blipFill>
        <p:spPr>
          <a:xfrm>
            <a:off x="2014151" y="1845426"/>
            <a:ext cx="8081319" cy="4468877"/>
          </a:xfrm>
          <a:prstGeom prst="rect">
            <a:avLst/>
          </a:prstGeom>
        </p:spPr>
      </p:pic>
    </p:spTree>
    <p:extLst>
      <p:ext uri="{BB962C8B-B14F-4D97-AF65-F5344CB8AC3E}">
        <p14:creationId xmlns:p14="http://schemas.microsoft.com/office/powerpoint/2010/main" val="12040598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99F65-2705-C244-BE6C-7011E611F4DB}"/>
              </a:ext>
            </a:extLst>
          </p:cNvPr>
          <p:cNvSpPr>
            <a:spLocks noGrp="1"/>
          </p:cNvSpPr>
          <p:nvPr>
            <p:ph type="ctrTitle"/>
          </p:nvPr>
        </p:nvSpPr>
        <p:spPr>
          <a:xfrm>
            <a:off x="838200" y="347664"/>
            <a:ext cx="6163624" cy="1306475"/>
          </a:xfrm>
        </p:spPr>
        <p:txBody>
          <a:bodyPr anchor="ctr">
            <a:normAutofit/>
          </a:bodyPr>
          <a:lstStyle/>
          <a:p>
            <a:r>
              <a:rPr lang="en-US" sz="4000" dirty="0">
                <a:solidFill>
                  <a:srgbClr val="00B050"/>
                </a:solidFill>
              </a:rPr>
              <a:t>Dataset continue…</a:t>
            </a:r>
          </a:p>
        </p:txBody>
      </p:sp>
      <p:sp>
        <p:nvSpPr>
          <p:cNvPr id="3" name="Subtitle 2">
            <a:extLst>
              <a:ext uri="{FF2B5EF4-FFF2-40B4-BE49-F238E27FC236}">
                <a16:creationId xmlns:a16="http://schemas.microsoft.com/office/drawing/2014/main" id="{09262A9F-00A9-2641-AA9E-3B54B40A9BA5}"/>
              </a:ext>
            </a:extLst>
          </p:cNvPr>
          <p:cNvSpPr>
            <a:spLocks noGrp="1"/>
          </p:cNvSpPr>
          <p:nvPr>
            <p:ph type="subTitle" idx="1"/>
          </p:nvPr>
        </p:nvSpPr>
        <p:spPr>
          <a:xfrm>
            <a:off x="7194351" y="347664"/>
            <a:ext cx="4159448" cy="1306475"/>
          </a:xfrm>
        </p:spPr>
        <p:txBody>
          <a:bodyPr anchor="ctr">
            <a:normAutofit/>
          </a:bodyPr>
          <a:lstStyle/>
          <a:p>
            <a:pPr algn="l"/>
            <a:r>
              <a:rPr lang="en-US" dirty="0" err="1"/>
              <a:t>english_cleaned_lyrics.csv</a:t>
            </a:r>
            <a:endParaRPr lang="en-US"/>
          </a:p>
        </p:txBody>
      </p:sp>
      <p:pic>
        <p:nvPicPr>
          <p:cNvPr id="4" name="Picture 3">
            <a:extLst>
              <a:ext uri="{FF2B5EF4-FFF2-40B4-BE49-F238E27FC236}">
                <a16:creationId xmlns:a16="http://schemas.microsoft.com/office/drawing/2014/main" id="{3084F897-CF63-4A40-A75E-CFEDA6AC3088}"/>
              </a:ext>
            </a:extLst>
          </p:cNvPr>
          <p:cNvPicPr>
            <a:picLocks noChangeAspect="1"/>
          </p:cNvPicPr>
          <p:nvPr/>
        </p:nvPicPr>
        <p:blipFill>
          <a:blip r:embed="rId2"/>
          <a:stretch>
            <a:fillRect/>
          </a:stretch>
        </p:blipFill>
        <p:spPr>
          <a:xfrm>
            <a:off x="1334530" y="1544595"/>
            <a:ext cx="9255211" cy="4856205"/>
          </a:xfrm>
          <a:prstGeom prst="rect">
            <a:avLst/>
          </a:prstGeom>
        </p:spPr>
      </p:pic>
    </p:spTree>
    <p:extLst>
      <p:ext uri="{BB962C8B-B14F-4D97-AF65-F5344CB8AC3E}">
        <p14:creationId xmlns:p14="http://schemas.microsoft.com/office/powerpoint/2010/main" val="17420661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TotalTime>
  <Words>777</Words>
  <Application>Microsoft Macintosh PowerPoint</Application>
  <PresentationFormat>Widescreen</PresentationFormat>
  <Paragraphs>75</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 NLP: Lyrics Generation</vt:lpstr>
      <vt:lpstr>PowerPoint Presentation</vt:lpstr>
      <vt:lpstr>PowerPoint Presentation</vt:lpstr>
      <vt:lpstr>LSTM Cell</vt:lpstr>
      <vt:lpstr>LSTM Gates</vt:lpstr>
      <vt:lpstr>Task </vt:lpstr>
      <vt:lpstr>Dataset</vt:lpstr>
      <vt:lpstr>Dataset Continue..</vt:lpstr>
      <vt:lpstr>Dataset continue…</vt:lpstr>
      <vt:lpstr>LSTM Model</vt:lpstr>
      <vt:lpstr>LSTM Model continue…</vt:lpstr>
      <vt:lpstr>Train</vt:lpstr>
      <vt:lpstr>Train continue…</vt:lpstr>
      <vt:lpstr>Train continue…</vt:lpstr>
      <vt:lpstr>Prediction</vt:lpstr>
      <vt:lpstr>Prediction continue…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Md Murad Alam</dc:creator>
  <cp:lastModifiedBy>Md Murad Alam</cp:lastModifiedBy>
  <cp:revision>13</cp:revision>
  <dcterms:created xsi:type="dcterms:W3CDTF">2021-01-24T19:35:05Z</dcterms:created>
  <dcterms:modified xsi:type="dcterms:W3CDTF">2021-01-24T21:45:51Z</dcterms:modified>
</cp:coreProperties>
</file>

<file path=docProps/thumbnail.jpeg>
</file>